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474" r:id="rId4"/>
    <p:sldId id="475" r:id="rId5"/>
    <p:sldId id="476" r:id="rId6"/>
    <p:sldId id="477" r:id="rId7"/>
    <p:sldId id="478"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74"/>
            <p14:sldId id="475"/>
            <p14:sldId id="476"/>
            <p14:sldId id="477"/>
            <p14:sldId id="478"/>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a:t>
            </a:r>
            <a:br>
              <a:rPr lang="en-US" b="1" dirty="0" smtClean="0">
                <a:solidFill>
                  <a:srgbClr val="C00000"/>
                </a:solidFill>
              </a:rPr>
            </a:br>
            <a:r>
              <a:rPr lang="en-US" dirty="0"/>
              <a:t> </a:t>
            </a:r>
            <a:r>
              <a:rPr lang="en-US" dirty="0"/>
              <a:t>The Waterfall </a:t>
            </a:r>
            <a:r>
              <a:rPr lang="en-US" dirty="0" smtClean="0"/>
              <a:t>Model</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708981"/>
          </a:xfrm>
          <a:prstGeom prst="rect">
            <a:avLst/>
          </a:prstGeom>
        </p:spPr>
        <p:txBody>
          <a:bodyPr wrap="square">
            <a:spAutoFit/>
          </a:bodyPr>
          <a:lstStyle/>
          <a:p>
            <a:pPr algn="just"/>
            <a:r>
              <a:rPr lang="en-US" dirty="0"/>
              <a:t>Winston Royce introduced the Waterfall Model in 1970.This model has five phases: Requirements analysis and specification, design, implementation, and unit testing, integration and system testing, and operation and maintenance. The steps always follow in this order and do not overlap. The developer must complete every phase before the next phase begins. This model is named "</a:t>
            </a:r>
            <a:r>
              <a:rPr lang="en-US" b="1" dirty="0"/>
              <a:t>Waterfall Model</a:t>
            </a:r>
            <a:r>
              <a:rPr lang="en-US" dirty="0"/>
              <a:t>", because its diagrammatic representation resembles a cascade of waterfalls</a:t>
            </a:r>
            <a:r>
              <a:rPr lang="en-US" dirty="0" smtClean="0"/>
              <a:t>.</a:t>
            </a:r>
          </a:p>
          <a:p>
            <a:pPr algn="just"/>
            <a:endParaRPr lang="en-US" dirty="0" smtClean="0"/>
          </a:p>
          <a:p>
            <a:pPr algn="just"/>
            <a:r>
              <a:rPr lang="en-US" b="1" dirty="0"/>
              <a:t>1. Requirements analysis and specification phase:</a:t>
            </a:r>
            <a:r>
              <a:rPr lang="en-US" dirty="0"/>
              <a:t> The aim of this phase is to understand the exact requirements of the customer and to document them properly. Both the customer and the software developer work together so as to document all the functions, performance, and interfacing requirement of the software. It describes the "what" of the system to be produced and not "</a:t>
            </a:r>
            <a:r>
              <a:rPr lang="en-US" dirty="0" err="1"/>
              <a:t>how."In</a:t>
            </a:r>
            <a:r>
              <a:rPr lang="en-US" dirty="0"/>
              <a:t> this phase, a large document called </a:t>
            </a:r>
            <a:r>
              <a:rPr lang="en-US" b="1" dirty="0"/>
              <a:t>Software Requirement Specification (SRS)</a:t>
            </a:r>
            <a:r>
              <a:rPr lang="en-US" dirty="0"/>
              <a:t> document is created which contained a detailed description of what the system will do in the common language.</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830997"/>
          </a:xfrm>
          <a:prstGeom prst="rect">
            <a:avLst/>
          </a:prstGeom>
        </p:spPr>
        <p:txBody>
          <a:bodyPr wrap="square">
            <a:spAutoFit/>
          </a:bodyPr>
          <a:lstStyle/>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1833562" y="1443037"/>
            <a:ext cx="5476875" cy="3971925"/>
          </a:xfrm>
          <a:prstGeom prst="rect">
            <a:avLst/>
          </a:prstGeom>
        </p:spPr>
      </p:pic>
    </p:spTree>
    <p:extLst>
      <p:ext uri="{BB962C8B-B14F-4D97-AF65-F5344CB8AC3E}">
        <p14:creationId xmlns:p14="http://schemas.microsoft.com/office/powerpoint/2010/main" val="230021959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pPr algn="just"/>
            <a:r>
              <a:rPr lang="en-US" sz="2000" b="1" dirty="0"/>
              <a:t>2. Design Phase:</a:t>
            </a:r>
            <a:r>
              <a:rPr lang="en-US" sz="2000" dirty="0"/>
              <a:t> This phase aims to transform the requirements gathered in the SRS into a suitable form which permits further coding in a programming language. It defines the overall software architecture together with high level and detailed design. All this work is documented as a Software Design Document (SDD</a:t>
            </a:r>
            <a:r>
              <a:rPr lang="en-US" sz="2000" dirty="0" smtClean="0"/>
              <a:t>).</a:t>
            </a:r>
          </a:p>
          <a:p>
            <a:pPr algn="just"/>
            <a:endParaRPr lang="en-US" sz="2000" dirty="0"/>
          </a:p>
          <a:p>
            <a:pPr algn="just"/>
            <a:r>
              <a:rPr lang="en-US" sz="2000" b="1" dirty="0"/>
              <a:t>3. Implementation and unit testing:</a:t>
            </a:r>
            <a:r>
              <a:rPr lang="en-US" sz="2000" dirty="0"/>
              <a:t> During this phase, design is implemented. If the SDD is complete, the implementation or coding phase proceeds smoothly, because all the information needed by software developers is contained in the SDD.</a:t>
            </a:r>
          </a:p>
          <a:p>
            <a:pPr algn="just"/>
            <a:r>
              <a:rPr lang="en-US" sz="2000" dirty="0"/>
              <a:t>During testing, the code is thoroughly examined and modified. Small modules are tested in isolation initially. After that these modules are tested by writing some overhead code to check the interaction between these modules and the flow of intermediate output.</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74470402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3908762"/>
          </a:xfrm>
          <a:prstGeom prst="rect">
            <a:avLst/>
          </a:prstGeom>
        </p:spPr>
        <p:txBody>
          <a:bodyPr wrap="square">
            <a:spAutoFit/>
          </a:bodyPr>
          <a:lstStyle/>
          <a:p>
            <a:pPr algn="just"/>
            <a:r>
              <a:rPr lang="en-US" sz="2000" b="1" dirty="0"/>
              <a:t>4. Integration and System Testing:</a:t>
            </a:r>
            <a:r>
              <a:rPr lang="en-US" sz="2000" dirty="0"/>
              <a:t> This phase is highly crucial as the quality of the end product is determined by the effectiveness of the testing carried out. The better output will lead to satisfied customers, lower maintenance costs, and accurate results. Unit testing determines the efficiency of individual modules. However, in this phase, the modules are tested for their interactions with each other and with the system</a:t>
            </a:r>
            <a:r>
              <a:rPr lang="en-US" sz="2000" dirty="0" smtClean="0"/>
              <a:t>.</a:t>
            </a:r>
          </a:p>
          <a:p>
            <a:pPr algn="just"/>
            <a:endParaRPr lang="en-US" sz="2000" dirty="0"/>
          </a:p>
          <a:p>
            <a:pPr algn="just"/>
            <a:r>
              <a:rPr lang="en-US" sz="2000" b="1" dirty="0"/>
              <a:t>5. Operation and maintenance phase:</a:t>
            </a:r>
            <a:r>
              <a:rPr lang="en-US" sz="2000" dirty="0"/>
              <a:t> Maintenance is the task performed by every user once the software has been delivered to the customer, installed, and operational.</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8898725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154984"/>
          </a:xfrm>
          <a:prstGeom prst="rect">
            <a:avLst/>
          </a:prstGeom>
        </p:spPr>
        <p:txBody>
          <a:bodyPr wrap="square">
            <a:spAutoFit/>
          </a:bodyPr>
          <a:lstStyle/>
          <a:p>
            <a:pPr algn="just"/>
            <a:r>
              <a:rPr lang="en-US" sz="2400" dirty="0"/>
              <a:t>When to use SDLC Waterfall Model?</a:t>
            </a:r>
          </a:p>
          <a:p>
            <a:pPr algn="just"/>
            <a:r>
              <a:rPr lang="en-US" sz="2400" dirty="0"/>
              <a:t>Some Circumstances where the use of the Waterfall model is most suited are:</a:t>
            </a:r>
          </a:p>
          <a:p>
            <a:pPr algn="just"/>
            <a:r>
              <a:rPr lang="en-US" sz="2400" dirty="0"/>
              <a:t>When the requirements are constant and not changed regularly.</a:t>
            </a:r>
          </a:p>
          <a:p>
            <a:pPr algn="just"/>
            <a:r>
              <a:rPr lang="en-US" sz="2400" dirty="0"/>
              <a:t>A project is short</a:t>
            </a:r>
          </a:p>
          <a:p>
            <a:pPr algn="just"/>
            <a:r>
              <a:rPr lang="en-US" sz="2400" dirty="0"/>
              <a:t>The situation is calm</a:t>
            </a:r>
          </a:p>
          <a:p>
            <a:pPr algn="just"/>
            <a:r>
              <a:rPr lang="en-US" sz="2400" dirty="0"/>
              <a:t>Where the tools and technology used is consistent and is not changing</a:t>
            </a:r>
          </a:p>
          <a:p>
            <a:pPr algn="just"/>
            <a:r>
              <a:rPr lang="en-US" sz="2400" dirty="0"/>
              <a:t>When resources are well prepared and are available to use.</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167803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Waterfall </a:t>
            </a:r>
            <a:r>
              <a:rPr lang="en-US" dirty="0" smtClean="0"/>
              <a:t>Model</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93647"/>
          </a:xfrm>
          <a:prstGeom prst="rect">
            <a:avLst/>
          </a:prstGeom>
        </p:spPr>
        <p:txBody>
          <a:bodyPr wrap="square">
            <a:spAutoFit/>
          </a:bodyPr>
          <a:lstStyle/>
          <a:p>
            <a:pPr algn="just"/>
            <a:r>
              <a:rPr lang="en-US" sz="2000" dirty="0"/>
              <a:t>Advantages of Waterfall model</a:t>
            </a:r>
          </a:p>
          <a:p>
            <a:pPr algn="just"/>
            <a:r>
              <a:rPr lang="en-US" sz="2000" dirty="0"/>
              <a:t>This model is simple to implement also the number of resources that are required for it is minimal.</a:t>
            </a:r>
          </a:p>
          <a:p>
            <a:pPr algn="just"/>
            <a:r>
              <a:rPr lang="en-US" sz="2000" dirty="0"/>
              <a:t>The requirements are simple and explicitly declared; they remain unchanged during the entire project development.</a:t>
            </a:r>
          </a:p>
          <a:p>
            <a:pPr algn="just"/>
            <a:r>
              <a:rPr lang="en-US" sz="2000" dirty="0"/>
              <a:t>The start and end points for each phase is fixed, which makes it easy to cover progress.</a:t>
            </a:r>
          </a:p>
          <a:p>
            <a:pPr algn="just"/>
            <a:r>
              <a:rPr lang="en-US" sz="2000" dirty="0"/>
              <a:t>The release date for the complete product, as well as its final cost, can be determined before development.</a:t>
            </a:r>
          </a:p>
          <a:p>
            <a:pPr algn="just"/>
            <a:r>
              <a:rPr lang="en-US" sz="2000" dirty="0"/>
              <a:t>It gives easy to control and clarity for the customer due to a strict reporting system.</a:t>
            </a:r>
          </a:p>
          <a:p>
            <a:pPr algn="just"/>
            <a:r>
              <a:rPr lang="en-US" sz="2000" cap="all" dirty="0"/>
              <a:t>AD</a:t>
            </a:r>
          </a:p>
          <a:p>
            <a:r>
              <a:rPr lang="en-US" sz="2400" dirty="0"/>
              <a:t/>
            </a:r>
            <a:br>
              <a:rPr lang="en-US" sz="2400" dirty="0"/>
            </a:br>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68342194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361</Words>
  <Application>Microsoft Office PowerPoint</Application>
  <PresentationFormat>On-screen Show (4:3)</PresentationFormat>
  <Paragraphs>57</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Software Engineering 21UCA408  II BCA B UNIT I  The Waterfall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280</cp:revision>
  <dcterms:created xsi:type="dcterms:W3CDTF">2006-08-16T00:00:00Z</dcterms:created>
  <dcterms:modified xsi:type="dcterms:W3CDTF">2024-01-28T12:01:05Z</dcterms:modified>
</cp:coreProperties>
</file>